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58" r:id="rId5"/>
    <p:sldId id="282" r:id="rId6"/>
    <p:sldId id="259" r:id="rId7"/>
    <p:sldId id="284" r:id="rId8"/>
    <p:sldId id="260" r:id="rId9"/>
    <p:sldId id="261" r:id="rId10"/>
    <p:sldId id="283" r:id="rId11"/>
    <p:sldId id="262" r:id="rId12"/>
    <p:sldId id="285" r:id="rId13"/>
    <p:sldId id="263" r:id="rId14"/>
    <p:sldId id="264" r:id="rId15"/>
    <p:sldId id="265" r:id="rId16"/>
    <p:sldId id="286" r:id="rId17"/>
    <p:sldId id="266" r:id="rId18"/>
    <p:sldId id="267" r:id="rId19"/>
    <p:sldId id="268" r:id="rId20"/>
    <p:sldId id="269" r:id="rId21"/>
    <p:sldId id="287" r:id="rId22"/>
    <p:sldId id="28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88" r:id="rId32"/>
    <p:sldId id="27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9" autoAdjust="0"/>
    <p:restoredTop sz="94660"/>
  </p:normalViewPr>
  <p:slideViewPr>
    <p:cSldViewPr>
      <p:cViewPr varScale="1">
        <p:scale>
          <a:sx n="72" d="100"/>
          <a:sy n="72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C5234-FA01-4781-9DCC-5DD750936E38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74;&#1088;&#1077;&#1084;&#1077;&#1085;&#1085;&#1099;&#1077;%20&#1092;&#1072;&#1081;&#1083;&#1099;%20&#1080;&#1085;&#1090;&#1077;&#1088;&#1085;&#1077;&#1090;&#1072;\&#1042;&#1088;&#1077;&#1084;&#1077;&#1085;&#1085;&#1099;&#1077;%20&#1092;&#1072;&#1081;&#1083;&#1099;%20&#1048;&#1085;&#1090;&#1077;&#1088;&#1085;&#1077;&#1090;&#1072;\Content.IE5\N79H70GF\MS900074186%5b1%5d.mid" TargetMode="External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429784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Boyarsky" pitchFamily="33" charset="0"/>
              </a:rPr>
              <a:t>Создание музыкальной </a:t>
            </a:r>
            <a:r>
              <a:rPr lang="ru-RU" b="1" dirty="0" smtClean="0">
                <a:latin typeface="Boyarsky" pitchFamily="33" charset="0"/>
              </a:rPr>
              <a:t>предметно-развивающей среды </a:t>
            </a:r>
            <a:r>
              <a:rPr lang="ru-RU" b="1" dirty="0">
                <a:latin typeface="Boyarsky" pitchFamily="33" charset="0"/>
              </a:rPr>
              <a:t>в группе детского сада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консультация для воспитателей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1" name="Picture 1" descr="D:\временные файлы интернета\Временные файлы Интернета\Content.IE5\O5UNCNZ7\MP90038539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908647"/>
            <a:ext cx="4129094" cy="294935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663df43e10b6c91ba62f05141b72bf4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2686056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В углу лучше поставить магнитофон, с помощью которого дети прослушают музыку,  а также мелодии, способствующие психологической релаксации и психическому расслаблению.</a:t>
            </a:r>
          </a:p>
          <a:p>
            <a:endParaRPr lang="ru-RU" dirty="0"/>
          </a:p>
        </p:txBody>
      </p:sp>
      <p:pic>
        <p:nvPicPr>
          <p:cNvPr id="5" name="Рисунок 4" descr="24199_101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500306"/>
            <a:ext cx="5905500" cy="41624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0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Обычно на стенах музыкального уголка вывешивают стенды. На них закрепляются тексты песен, стихи, частушки, фотографии детских выступлений, композиторов, красочные плакаты, картинки с музыкальными инструментами.</a:t>
            </a:r>
          </a:p>
          <a:p>
            <a:endParaRPr lang="ru-RU" dirty="0"/>
          </a:p>
        </p:txBody>
      </p:sp>
      <p:pic>
        <p:nvPicPr>
          <p:cNvPr id="4" name="Рисунок 3" descr="tv-8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3071810"/>
            <a:ext cx="6715172" cy="3786190"/>
          </a:xfrm>
          <a:prstGeom prst="rect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5143512"/>
            <a:ext cx="1076325" cy="1428750"/>
          </a:xfrm>
          <a:prstGeom prst="rect">
            <a:avLst/>
          </a:prstGeom>
        </p:spPr>
      </p:pic>
      <p:pic>
        <p:nvPicPr>
          <p:cNvPr id="6" name="Рисунок 5" descr="ть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4286256"/>
            <a:ext cx="1071570" cy="1285884"/>
          </a:xfrm>
          <a:prstGeom prst="rect">
            <a:avLst/>
          </a:prstGeom>
        </p:spPr>
      </p:pic>
      <p:pic>
        <p:nvPicPr>
          <p:cNvPr id="7" name="Рисунок 6" descr="лдо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918" y="4286256"/>
            <a:ext cx="1143008" cy="1428750"/>
          </a:xfrm>
          <a:prstGeom prst="rect">
            <a:avLst/>
          </a:prstGeom>
        </p:spPr>
      </p:pic>
      <p:pic>
        <p:nvPicPr>
          <p:cNvPr id="9" name="Рисунок 8" descr="до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802" y="4857760"/>
            <a:ext cx="1071570" cy="1428750"/>
          </a:xfrm>
          <a:prstGeom prst="rect">
            <a:avLst/>
          </a:prstGeom>
        </p:spPr>
      </p:pic>
      <p:pic>
        <p:nvPicPr>
          <p:cNvPr id="10" name="Рисунок 9" descr="iод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1954" y="4773070"/>
            <a:ext cx="1071570" cy="14287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-214338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В музыкальном уголке должны лежать игрушечные музыкальные инструменты: барабан, </a:t>
            </a:r>
            <a:r>
              <a:rPr lang="ru-RU" dirty="0" smtClean="0"/>
              <a:t>дудочка</a:t>
            </a:r>
            <a:r>
              <a:rPr lang="ru-RU" dirty="0"/>
              <a:t>, миниатюрное пианино, металлофон, также музыкальные игрушки. </a:t>
            </a:r>
          </a:p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4" name="Рисунок 3" descr="72d34851d31df0b30c3ded7066c4dc51.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725624"/>
            <a:ext cx="3838572" cy="5132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8229600" cy="4525963"/>
          </a:xfrm>
        </p:spPr>
        <p:txBody>
          <a:bodyPr/>
          <a:lstStyle/>
          <a:p>
            <a:r>
              <a:rPr lang="ru-RU" dirty="0" smtClean="0"/>
              <a:t>Полезно ввести в музыкальный уголок гитару, флейту, скрипку, баян, аккордеон. </a:t>
            </a:r>
            <a:endParaRPr lang="ru-RU" dirty="0"/>
          </a:p>
        </p:txBody>
      </p:sp>
      <p:pic>
        <p:nvPicPr>
          <p:cNvPr id="4" name="Рисунок 3" descr="33378-Clipart-Illustration-Of-A-Set-Of-Colorful-Music-Notes-A-Cello-Or-Violin-Sax-Drums-Accordion-Flute-Tuba-And-Guit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357298"/>
            <a:ext cx="6019032" cy="628654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Музыкальный уголок должен быть расположен очень удобно, чтобы дети могли свободно подходить  и брать инструменты  и  пособия.    </a:t>
            </a:r>
            <a:r>
              <a:rPr lang="ru-RU" dirty="0" smtClean="0"/>
              <a:t>   </a:t>
            </a:r>
            <a:endParaRPr lang="ru-RU" dirty="0"/>
          </a:p>
          <a:p>
            <a:r>
              <a:rPr lang="ru-RU" dirty="0"/>
              <a:t>Для того чтобы у детей постоянно поддерживался интерес к самостоятельной музыкальной деятельности, необходимо 1-2 раза в месяц обновлять пособия в музыкальной зоне, вносить новое оборудование.</a:t>
            </a:r>
          </a:p>
          <a:p>
            <a:endParaRPr lang="ru-RU" dirty="0"/>
          </a:p>
        </p:txBody>
      </p:sp>
      <p:pic>
        <p:nvPicPr>
          <p:cNvPr id="7" name="Рисунок 6" descr="5372199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4343399"/>
            <a:ext cx="3810000" cy="2514601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a58d4644f92af025850301c1e42386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78909" y="0"/>
            <a:ext cx="9722909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5554683"/>
          </a:xfrm>
        </p:spPr>
        <p:txBody>
          <a:bodyPr>
            <a:normAutofit/>
          </a:bodyPr>
          <a:lstStyle/>
          <a:p>
            <a:r>
              <a:rPr lang="ru-RU" dirty="0"/>
              <a:t>Оборудование музыкального уголка разделяют на два уровня: для воспитателя и для детей. На верхнюю полку помещают инструменты, которые используются детьми </a:t>
            </a:r>
            <a:r>
              <a:rPr lang="ru-RU" dirty="0" err="1"/>
              <a:t>дозированно</a:t>
            </a:r>
            <a:r>
              <a:rPr lang="ru-RU" dirty="0"/>
              <a:t> (например, металлофон), и те, с которыми дети могут заниматься только под контролем воспитателя, в соответствии с санитарно-эпидемиологическими нормами </a:t>
            </a:r>
            <a:r>
              <a:rPr lang="ru-RU" dirty="0" smtClean="0"/>
              <a:t>ДОУ</a:t>
            </a:r>
            <a:endParaRPr lang="ru-RU" dirty="0"/>
          </a:p>
        </p:txBody>
      </p:sp>
      <p:pic>
        <p:nvPicPr>
          <p:cNvPr id="20482" name="Picture 2" descr="http://my-shop.ru/_files/product/3/109/1087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429132"/>
            <a:ext cx="4061651" cy="24288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25963"/>
          </a:xfrm>
        </p:spPr>
        <p:txBody>
          <a:bodyPr/>
          <a:lstStyle/>
          <a:p>
            <a:r>
              <a:rPr lang="ru-RU" dirty="0"/>
              <a:t>На нижней полке - барабаны, ложки, треугольники, маракасы. Необходимо уделять особое внимание качеству звучания музыкальных инструментов. Они должны быть хорошо настроены и издавать знакомые детям звуки. Не забывайте, что некачественное звучание калечит и засоряет слуховой опыт ребёнка!</a:t>
            </a:r>
          </a:p>
          <a:p>
            <a:endParaRPr lang="ru-RU" dirty="0"/>
          </a:p>
        </p:txBody>
      </p:sp>
      <p:pic>
        <p:nvPicPr>
          <p:cNvPr id="4" name="Рисунок 3" descr="im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4143380"/>
            <a:ext cx="3627294" cy="271462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музыкальных уголках должны находиться 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b="1" dirty="0" smtClean="0"/>
              <a:t>   </a:t>
            </a:r>
            <a:r>
              <a:rPr lang="ru-RU" sz="2800" b="1" dirty="0" smtClean="0"/>
              <a:t>Материал </a:t>
            </a:r>
            <a:r>
              <a:rPr lang="ru-RU" sz="2800" b="1" dirty="0"/>
              <a:t>для творческих сюжетно-ролевых игр</a:t>
            </a:r>
            <a:r>
              <a:rPr lang="ru-RU" sz="2800" dirty="0"/>
              <a:t> </a:t>
            </a:r>
            <a:r>
              <a:rPr lang="ru-RU" dirty="0"/>
              <a:t>– </a:t>
            </a:r>
          </a:p>
          <a:p>
            <a:pPr lvl="0">
              <a:buNone/>
            </a:pPr>
            <a:endParaRPr lang="ru-RU" dirty="0" smtClean="0"/>
          </a:p>
          <a:p>
            <a:pPr lvl="0"/>
            <a:r>
              <a:rPr lang="ru-RU" dirty="0"/>
              <a:t>мягкие </a:t>
            </a:r>
            <a:r>
              <a:rPr lang="ru-RU" dirty="0" smtClean="0"/>
              <a:t>игрушки</a:t>
            </a:r>
            <a:r>
              <a:rPr lang="ru-RU" dirty="0"/>
              <a:t> </a:t>
            </a:r>
          </a:p>
          <a:p>
            <a:pPr lvl="0"/>
            <a:r>
              <a:rPr lang="ru-RU" dirty="0"/>
              <a:t>мягкие музыкальные игрушки;</a:t>
            </a:r>
          </a:p>
          <a:p>
            <a:r>
              <a:rPr lang="ru-RU" dirty="0"/>
              <a:t>куклы -  неваляшки, </a:t>
            </a:r>
            <a:endParaRPr lang="ru-RU" dirty="0" smtClean="0"/>
          </a:p>
          <a:p>
            <a:r>
              <a:rPr lang="ru-RU" dirty="0" smtClean="0"/>
              <a:t>образные </a:t>
            </a:r>
            <a:r>
              <a:rPr lang="ru-RU" dirty="0"/>
              <a:t>музыкальные "поющие" или "танцующие" </a:t>
            </a:r>
            <a:r>
              <a:rPr lang="ru-RU" dirty="0" smtClean="0"/>
              <a:t>игрушки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шзщш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2143116"/>
            <a:ext cx="1905000" cy="1428750"/>
          </a:xfrm>
          <a:prstGeom prst="rect">
            <a:avLst/>
          </a:prstGeom>
        </p:spPr>
      </p:pic>
      <p:pic>
        <p:nvPicPr>
          <p:cNvPr id="5" name="Рисунок 4" descr="iпш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2643182"/>
            <a:ext cx="1428750" cy="1428750"/>
          </a:xfrm>
          <a:prstGeom prst="rect">
            <a:avLst/>
          </a:prstGeom>
        </p:spPr>
      </p:pic>
      <p:pic>
        <p:nvPicPr>
          <p:cNvPr id="6" name="Рисунок 5" descr="iшщ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29010">
            <a:off x="7286644" y="2643182"/>
            <a:ext cx="1133475" cy="1428750"/>
          </a:xfrm>
          <a:prstGeom prst="rect">
            <a:avLst/>
          </a:prstGeom>
        </p:spPr>
      </p:pic>
      <p:pic>
        <p:nvPicPr>
          <p:cNvPr id="7" name="Рисунок 6" descr="щзг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3857628"/>
            <a:ext cx="699616" cy="928694"/>
          </a:xfrm>
          <a:prstGeom prst="rect">
            <a:avLst/>
          </a:prstGeom>
        </p:spPr>
      </p:pic>
      <p:pic>
        <p:nvPicPr>
          <p:cNvPr id="8" name="Рисунок 7" descr="popo11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14" y="5176105"/>
            <a:ext cx="1404924" cy="1681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507209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Музыкальное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ребёнка обусловлено не только занятиями с педагогом, но и возможностью самостоятельно играть, экспериментировать с музыкальными игрушками, свободно заниматься творческим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музицированием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Самостоятельная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творческая деятельность ребёнка возможна при условии создания специальной предметно-развивающей среды.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развития самостоятельной музыкальной деятельности детей очень большое значение имеет музыкальный уголок в группе (музыкальная зона). Развитие творческого начала детей во многом зависит от оборудования и его привлекательности. </a:t>
            </a:r>
          </a:p>
        </p:txBody>
      </p:sp>
      <p:pic>
        <p:nvPicPr>
          <p:cNvPr id="29697" name="Picture 1" descr="D:\временные файлы интернета\Временные файлы Интернета\Content.IE5\N79H70GF\MP90038528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84" y="5457838"/>
            <a:ext cx="1000116" cy="14001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70341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b="1" dirty="0" smtClean="0"/>
              <a:t>Образные пособия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dirty="0" smtClean="0"/>
              <a:t>Портреты </a:t>
            </a:r>
            <a:r>
              <a:rPr lang="ru-RU" dirty="0"/>
              <a:t>композиторов (произведения которого дети поют или слушают</a:t>
            </a:r>
            <a:r>
              <a:rPr lang="ru-RU" dirty="0" smtClean="0"/>
              <a:t>)</a:t>
            </a:r>
          </a:p>
          <a:p>
            <a:pPr marL="514350" indent="-514350">
              <a:buAutoNum type="arabicParenR"/>
            </a:pPr>
            <a:endParaRPr lang="ru-RU" dirty="0"/>
          </a:p>
          <a:p>
            <a:pPr marL="514350" indent="-514350">
              <a:buAutoNum type="arabicParenR"/>
            </a:pPr>
            <a:endParaRPr lang="ru-RU" dirty="0" smtClean="0"/>
          </a:p>
          <a:p>
            <a:pPr marL="514350" indent="-514350">
              <a:buAutoNum type="arabicParenR"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щзо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2214554"/>
            <a:ext cx="2212673" cy="3286148"/>
          </a:xfrm>
          <a:prstGeom prst="rect">
            <a:avLst/>
          </a:prstGeom>
        </p:spPr>
      </p:pic>
      <p:pic>
        <p:nvPicPr>
          <p:cNvPr id="5" name="Рисунок 4" descr="лд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214554"/>
            <a:ext cx="1895137" cy="3042431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3857628"/>
            <a:ext cx="2261251" cy="3000372"/>
          </a:xfrm>
          <a:prstGeom prst="rect">
            <a:avLst/>
          </a:prstGeom>
        </p:spPr>
      </p:pic>
      <p:pic>
        <p:nvPicPr>
          <p:cNvPr id="7" name="Рисунок 6" descr="гш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653" y="3786190"/>
            <a:ext cx="2929007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2) Музыкально — дидактические игры: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a41001d7412e4df3e887df3ec8559d2a.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071546"/>
            <a:ext cx="8858312" cy="6268685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   3) Иллюстрации </a:t>
            </a:r>
          </a:p>
          <a:p>
            <a:pPr lvl="0">
              <a:buNone/>
            </a:pPr>
            <a:r>
              <a:rPr lang="ru-RU" dirty="0" smtClean="0"/>
              <a:t>-пособия типа «Лото»: карточки с нарисованными или наклеенными на них картинками</a:t>
            </a:r>
          </a:p>
          <a:p>
            <a:endParaRPr lang="ru-RU" dirty="0"/>
          </a:p>
        </p:txBody>
      </p:sp>
      <p:pic>
        <p:nvPicPr>
          <p:cNvPr id="4" name="Рисунок 3" descr="108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3571876"/>
            <a:ext cx="3467100" cy="34671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8229600" cy="6858000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endParaRPr lang="ru-RU" sz="4500" dirty="0" smtClean="0"/>
          </a:p>
          <a:p>
            <a:pPr lvl="0">
              <a:buNone/>
            </a:pPr>
            <a:r>
              <a:rPr lang="ru-RU" sz="4500" dirty="0" smtClean="0"/>
              <a:t>-Всевозможные  картинки:</a:t>
            </a:r>
            <a:endParaRPr lang="ru-RU" sz="4500" b="1" dirty="0"/>
          </a:p>
          <a:p>
            <a:pPr lvl="0"/>
            <a:r>
              <a:rPr lang="ru-RU" dirty="0" smtClean="0"/>
              <a:t>Книжки-малютки </a:t>
            </a:r>
            <a:r>
              <a:rPr lang="ru-RU" dirty="0"/>
              <a:t>«Мы поем», </a:t>
            </a:r>
            <a:endParaRPr lang="ru-RU" dirty="0" smtClean="0"/>
          </a:p>
          <a:p>
            <a:pPr lvl="0"/>
            <a:endParaRPr lang="ru-RU" dirty="0"/>
          </a:p>
          <a:p>
            <a:pPr lvl="0"/>
            <a:r>
              <a:rPr lang="ru-RU" dirty="0" smtClean="0"/>
              <a:t>Музыкальные </a:t>
            </a:r>
            <a:r>
              <a:rPr lang="ru-RU" dirty="0"/>
              <a:t>картинки к песням, которые могут быть выполнены </a:t>
            </a:r>
            <a:r>
              <a:rPr lang="ru-RU" dirty="0" smtClean="0"/>
              <a:t>в </a:t>
            </a:r>
            <a:r>
              <a:rPr lang="ru-RU" dirty="0"/>
              <a:t>виде большого альбома или отдельные красочные иллюстрации,  </a:t>
            </a:r>
            <a:endParaRPr lang="ru-RU" dirty="0" smtClean="0"/>
          </a:p>
          <a:p>
            <a:pPr lvl="0"/>
            <a:endParaRPr lang="ru-RU" dirty="0"/>
          </a:p>
          <a:p>
            <a:pPr lvl="0"/>
            <a:r>
              <a:rPr lang="ru-RU" dirty="0" smtClean="0"/>
              <a:t>Иллюстрации </a:t>
            </a:r>
            <a:r>
              <a:rPr lang="ru-RU" dirty="0"/>
              <a:t>по теме «Времена года», </a:t>
            </a:r>
            <a:endParaRPr lang="ru-RU" dirty="0" smtClean="0"/>
          </a:p>
          <a:p>
            <a:pPr lvl="0"/>
            <a:endParaRPr lang="ru-RU" dirty="0"/>
          </a:p>
          <a:p>
            <a:pPr lvl="0"/>
            <a:r>
              <a:rPr lang="ru-RU" dirty="0" smtClean="0"/>
              <a:t>Иллюстрации </a:t>
            </a:r>
            <a:r>
              <a:rPr lang="ru-RU" dirty="0"/>
              <a:t>музыкальных инструментов, </a:t>
            </a:r>
            <a:r>
              <a:rPr lang="ru-RU" dirty="0" smtClean="0"/>
              <a:t> </a:t>
            </a:r>
            <a:endParaRPr lang="ru-RU" dirty="0"/>
          </a:p>
          <a:p>
            <a:pPr lvl="0"/>
            <a:r>
              <a:rPr lang="ru-RU" dirty="0" smtClean="0"/>
              <a:t>Картинки </a:t>
            </a:r>
            <a:r>
              <a:rPr lang="ru-RU" dirty="0"/>
              <a:t>с  изображением животных поющих, танцующих или играющих на музыкальных инструментах, </a:t>
            </a:r>
            <a:endParaRPr lang="ru-RU" dirty="0" smtClean="0"/>
          </a:p>
          <a:p>
            <a:pPr lvl="0"/>
            <a:endParaRPr lang="ru-RU" dirty="0"/>
          </a:p>
          <a:p>
            <a:pPr lvl="0"/>
            <a:r>
              <a:rPr lang="ru-RU" dirty="0" smtClean="0"/>
              <a:t>Альбомы </a:t>
            </a:r>
            <a:r>
              <a:rPr lang="ru-RU" dirty="0"/>
              <a:t>«Мы рисуем песенку</a:t>
            </a:r>
            <a:r>
              <a:rPr lang="ru-RU" dirty="0" smtClean="0"/>
              <a:t>»</a:t>
            </a:r>
            <a:endParaRPr lang="ru-RU" dirty="0"/>
          </a:p>
          <a:p>
            <a:pPr lvl="0"/>
            <a:r>
              <a:rPr lang="ru-RU" dirty="0" smtClean="0"/>
              <a:t>Альбомы </a:t>
            </a:r>
            <a:r>
              <a:rPr lang="ru-RU" dirty="0"/>
              <a:t>для рассматривания  «Симфонический оркестр», «Народные инструменты», «Танцы народов мира»,   </a:t>
            </a:r>
            <a:endParaRPr lang="ru-RU" dirty="0" smtClean="0"/>
          </a:p>
          <a:p>
            <a:pPr lvl="0"/>
            <a:endParaRPr lang="ru-RU" dirty="0"/>
          </a:p>
          <a:p>
            <a:pPr lvl="0"/>
            <a:r>
              <a:rPr lang="ru-RU" dirty="0" smtClean="0"/>
              <a:t>Графическое </a:t>
            </a:r>
            <a:r>
              <a:rPr lang="ru-RU" dirty="0"/>
              <a:t>пособие «</a:t>
            </a:r>
            <a:r>
              <a:rPr lang="ru-RU" dirty="0" smtClean="0"/>
              <a:t>Эмоции</a:t>
            </a:r>
            <a:endParaRPr lang="ru-RU" dirty="0"/>
          </a:p>
        </p:txBody>
      </p:sp>
      <p:pic>
        <p:nvPicPr>
          <p:cNvPr id="4" name="Рисунок 3" descr="д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42852"/>
            <a:ext cx="1905000" cy="1428750"/>
          </a:xfrm>
          <a:prstGeom prst="rect">
            <a:avLst/>
          </a:prstGeom>
        </p:spPr>
      </p:pic>
      <p:pic>
        <p:nvPicPr>
          <p:cNvPr id="5" name="Рисунок 4" descr="zolotaja_osenx_akw_kop_s_kart_i._lewitana_mww_19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2143116"/>
            <a:ext cx="2357454" cy="1637121"/>
          </a:xfrm>
          <a:prstGeom prst="rect">
            <a:avLst/>
          </a:prstGeom>
        </p:spPr>
      </p:pic>
      <p:pic>
        <p:nvPicPr>
          <p:cNvPr id="6" name="Рисунок 5" descr="8346414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4071942"/>
            <a:ext cx="1238239" cy="928679"/>
          </a:xfrm>
          <a:prstGeom prst="rect">
            <a:avLst/>
          </a:prstGeom>
        </p:spPr>
      </p:pic>
      <p:pic>
        <p:nvPicPr>
          <p:cNvPr id="7" name="Рисунок 6" descr="img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2330" y="5500702"/>
            <a:ext cx="1619251" cy="1211827"/>
          </a:xfrm>
          <a:prstGeom prst="rect">
            <a:avLst/>
          </a:prstGeom>
        </p:spPr>
      </p:pic>
      <p:pic>
        <p:nvPicPr>
          <p:cNvPr id="8" name="Рисунок 7" descr="stock-illustration-1407368-icons-emotion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5721096"/>
            <a:ext cx="1158240" cy="1136904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/>
              <a:t> </a:t>
            </a:r>
            <a:r>
              <a:rPr lang="ru-RU" b="1" dirty="0" err="1" smtClean="0"/>
              <a:t>Неозвученные</a:t>
            </a:r>
            <a:r>
              <a:rPr lang="ru-RU" b="1" dirty="0" smtClean="0"/>
              <a:t> </a:t>
            </a:r>
            <a:r>
              <a:rPr lang="ru-RU" b="1" dirty="0"/>
              <a:t>детские музыкальные игрушки  и инструменты</a:t>
            </a:r>
            <a:endParaRPr lang="ru-RU" dirty="0"/>
          </a:p>
        </p:txBody>
      </p:sp>
      <p:pic>
        <p:nvPicPr>
          <p:cNvPr id="4" name="Содержимое 3" descr="77c0ce1dab21148b417ab2ccaeaf38f4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85850" y="1928802"/>
            <a:ext cx="5324475" cy="3990975"/>
          </a:xfrm>
        </p:spPr>
      </p:pic>
      <p:pic>
        <p:nvPicPr>
          <p:cNvPr id="5" name="Рисунок 4" descr="1145199-d3f4251223f7f0d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000240"/>
            <a:ext cx="5382770" cy="385765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/>
              <a:t>Озвученные </a:t>
            </a:r>
            <a:r>
              <a:rPr lang="ru-RU" b="1" dirty="0"/>
              <a:t>музыкальные инструменты и игрушки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r>
              <a:rPr lang="ru-RU" dirty="0"/>
              <a:t>игрушки-инструменты со звуком неопределённый </a:t>
            </a:r>
            <a:r>
              <a:rPr lang="ru-RU" dirty="0" smtClean="0"/>
              <a:t>высоты</a:t>
            </a:r>
          </a:p>
          <a:p>
            <a:endParaRPr lang="ru-RU" dirty="0" smtClean="0"/>
          </a:p>
          <a:p>
            <a:r>
              <a:rPr lang="ru-RU" dirty="0" smtClean="0"/>
              <a:t>игрушки-инструменты</a:t>
            </a:r>
            <a:r>
              <a:rPr lang="ru-RU" dirty="0"/>
              <a:t>, издающие только один </a:t>
            </a:r>
            <a:r>
              <a:rPr lang="ru-RU" dirty="0" smtClean="0"/>
              <a:t>звук</a:t>
            </a:r>
          </a:p>
          <a:p>
            <a:endParaRPr lang="ru-RU" dirty="0"/>
          </a:p>
          <a:p>
            <a:r>
              <a:rPr lang="ru-RU" dirty="0" smtClean="0"/>
              <a:t>игрушки-инструменты </a:t>
            </a:r>
            <a:r>
              <a:rPr lang="ru-RU" dirty="0"/>
              <a:t>с фиксированной </a:t>
            </a:r>
            <a:r>
              <a:rPr lang="ru-RU" dirty="0" smtClean="0"/>
              <a:t>мелодией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игрушки-инструменты с диатоническими и хроматическими звукорядом для творческого музицирования</a:t>
            </a:r>
          </a:p>
          <a:p>
            <a:endParaRPr lang="ru-RU" dirty="0"/>
          </a:p>
        </p:txBody>
      </p:sp>
      <p:pic>
        <p:nvPicPr>
          <p:cNvPr id="4" name="Рисунок 3" descr="133184697267010498_big.jpg"/>
          <p:cNvPicPr>
            <a:picLocks noChangeAspect="1"/>
          </p:cNvPicPr>
          <p:nvPr/>
        </p:nvPicPr>
        <p:blipFill>
          <a:blip r:embed="rId2"/>
          <a:srcRect t="18750" b="17499"/>
          <a:stretch>
            <a:fillRect/>
          </a:stretch>
        </p:blipFill>
        <p:spPr>
          <a:xfrm>
            <a:off x="6429388" y="1428736"/>
            <a:ext cx="1905000" cy="1214446"/>
          </a:xfrm>
          <a:prstGeom prst="rect">
            <a:avLst/>
          </a:prstGeom>
        </p:spPr>
      </p:pic>
      <p:pic>
        <p:nvPicPr>
          <p:cNvPr id="5" name="Рисунок 4" descr="лшщз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3214686"/>
            <a:ext cx="1238252" cy="928689"/>
          </a:xfrm>
          <a:prstGeom prst="rect">
            <a:avLst/>
          </a:prstGeom>
        </p:spPr>
      </p:pic>
      <p:pic>
        <p:nvPicPr>
          <p:cNvPr id="6" name="Рисунок 5" descr="ощ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586" y="3286124"/>
            <a:ext cx="1214414" cy="1500198"/>
          </a:xfrm>
          <a:prstGeom prst="rect">
            <a:avLst/>
          </a:prstGeom>
        </p:spPr>
      </p:pic>
      <p:pic>
        <p:nvPicPr>
          <p:cNvPr id="7" name="Рисунок 6" descr="1846.jpg"/>
          <p:cNvPicPr>
            <a:picLocks noChangeAspect="1"/>
          </p:cNvPicPr>
          <p:nvPr/>
        </p:nvPicPr>
        <p:blipFill>
          <a:blip r:embed="rId5"/>
          <a:srcRect t="22707" b="33944"/>
          <a:stretch>
            <a:fillRect/>
          </a:stretch>
        </p:blipFill>
        <p:spPr>
          <a:xfrm>
            <a:off x="5429256" y="4714884"/>
            <a:ext cx="2286016" cy="714380"/>
          </a:xfrm>
          <a:prstGeom prst="rect">
            <a:avLst/>
          </a:prstGeom>
        </p:spPr>
      </p:pic>
      <p:pic>
        <p:nvPicPr>
          <p:cNvPr id="8" name="Рисунок 7" descr="л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3834" y="6095663"/>
            <a:ext cx="1500166" cy="762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b="1" dirty="0" smtClean="0"/>
              <a:t>Технические средства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Желательно </a:t>
            </a:r>
            <a:r>
              <a:rPr lang="ru-RU" dirty="0"/>
              <a:t>в каждой группе иметь магнитофон и оформить  фонотеку дисков с музыкальным </a:t>
            </a:r>
            <a:r>
              <a:rPr lang="ru-RU" dirty="0" smtClean="0"/>
              <a:t>репертуаром</a:t>
            </a:r>
          </a:p>
          <a:p>
            <a:endParaRPr lang="ru-RU" dirty="0"/>
          </a:p>
        </p:txBody>
      </p:sp>
      <p:pic>
        <p:nvPicPr>
          <p:cNvPr id="4" name="Рисунок 3" descr="0_9cafc_2473655d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3228975"/>
            <a:ext cx="5800725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/>
              <a:t>Атрибуты</a:t>
            </a:r>
            <a:r>
              <a:rPr lang="ru-RU" dirty="0" smtClean="0"/>
              <a:t> </a:t>
            </a:r>
            <a:r>
              <a:rPr lang="ru-RU" dirty="0"/>
              <a:t>к подвижным музыкальным играм и </a:t>
            </a:r>
            <a:r>
              <a:rPr lang="ru-RU" dirty="0" smtClean="0"/>
              <a:t> для детского </a:t>
            </a:r>
            <a:r>
              <a:rPr lang="ru-RU" dirty="0"/>
              <a:t>танцевального творчества</a:t>
            </a:r>
          </a:p>
        </p:txBody>
      </p:sp>
      <p:pic>
        <p:nvPicPr>
          <p:cNvPr id="6" name="Содержимое 5" descr="sultanchi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57430"/>
            <a:ext cx="3048000" cy="3048000"/>
          </a:xfrm>
        </p:spPr>
      </p:pic>
      <p:pic>
        <p:nvPicPr>
          <p:cNvPr id="7" name="Рисунок 6" descr="4104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4143380"/>
            <a:ext cx="2328858" cy="2328858"/>
          </a:xfrm>
          <a:prstGeom prst="rect">
            <a:avLst/>
          </a:prstGeom>
        </p:spPr>
      </p:pic>
      <p:pic>
        <p:nvPicPr>
          <p:cNvPr id="8" name="Рисунок 7" descr="karnavalnyiie-ushki-kot-8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7898" y="2428868"/>
            <a:ext cx="1536215" cy="1476362"/>
          </a:xfrm>
          <a:prstGeom prst="rect">
            <a:avLst/>
          </a:prstGeom>
        </p:spPr>
      </p:pic>
      <p:pic>
        <p:nvPicPr>
          <p:cNvPr id="9" name="Рисунок 8" descr="diy-ribbon-wand-project001-e127157355972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50" y="3071810"/>
            <a:ext cx="2577060" cy="343853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Театры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/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Виды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театров: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театр картинок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Фланелеграф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Пальчиковый театр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Кукольный театр</a:t>
            </a:r>
          </a:p>
          <a:p>
            <a:endParaRPr lang="ru-RU" dirty="0"/>
          </a:p>
        </p:txBody>
      </p:sp>
      <p:pic>
        <p:nvPicPr>
          <p:cNvPr id="4" name="Рисунок 3" descr="f22ff760270cb3eea93d96f96900901d.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2214554"/>
            <a:ext cx="4214824" cy="3286148"/>
          </a:xfrm>
          <a:prstGeom prst="rect">
            <a:avLst/>
          </a:prstGeom>
        </p:spPr>
      </p:pic>
      <p:pic>
        <p:nvPicPr>
          <p:cNvPr id="5" name="Рисунок 4" descr="Pal_chikovyy_teatr_Teremok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3881438"/>
            <a:ext cx="3968749" cy="2976562"/>
          </a:xfrm>
          <a:prstGeom prst="rect">
            <a:avLst/>
          </a:prstGeom>
        </p:spPr>
      </p:pic>
      <p:pic>
        <p:nvPicPr>
          <p:cNvPr id="6" name="Рисунок 5" descr="a7fcdecd680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00164" y="3571876"/>
            <a:ext cx="3764392" cy="288608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3"/>
            <a:ext cx="8229600" cy="53578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Роль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воспитателя – побуждать детей применять навыки, полученные на музыкальных занятиях в повседневной жизни детского сада. От компетентности взрослого, его доброжелательности и заинтересованного отношения к детям зависит, станет ли эта среда развивающей, захочет и сможет ли ребёнок освоить её в своей деятельности. Ребёнок и взрослый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действуют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вместе—им обоим должно быть комфортно в музыкальной среде.</a:t>
            </a:r>
          </a:p>
          <a:p>
            <a:endParaRPr lang="ru-RU" dirty="0"/>
          </a:p>
        </p:txBody>
      </p:sp>
      <p:pic>
        <p:nvPicPr>
          <p:cNvPr id="10241" name="Picture 1" descr="D:\временные файлы интернета\Временные файлы Интернета\Content.IE5\N79H70GF\MC900212117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704586"/>
            <a:ext cx="1794512" cy="2153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6d8d85dc74537062b2e82281a1eb314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Самостоятельная музыкальная деятельность в группе является одним из показателей уровня развития детей, дает представление о том объёме навыков, умений, знаний, которые дети получили в результате проводимой с ними работы. Происходит перенос способов действий, освоенных на музыкальных занятиях, в совершенно новые условия, ситуации; ребёнок действует уже по собственной инициативе, в соответствии со своими интересами, желаниями, потребностями.</a:t>
            </a:r>
          </a:p>
        </p:txBody>
      </p:sp>
      <p:pic>
        <p:nvPicPr>
          <p:cNvPr id="9217" name="Picture 1" descr="D:\временные файлы интернета\Временные файлы Интернета\Content.IE5\O5UNCNZ7\MP90044871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5669608"/>
            <a:ext cx="1214414" cy="1188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190" y="2839636"/>
            <a:ext cx="5357818" cy="4018364"/>
          </a:xfrm>
        </p:spPr>
      </p:pic>
      <p:pic>
        <p:nvPicPr>
          <p:cNvPr id="5" name="Рисунок 4" descr="99084272_s5257699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85850" y="-285776"/>
            <a:ext cx="5691182" cy="426838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785794"/>
            <a:ext cx="10001288" cy="578645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</a:t>
            </a:r>
            <a:r>
              <a:rPr lang="ru-RU" sz="4800" dirty="0" smtClean="0">
                <a:latin typeface="Boyarsky" pitchFamily="33" charset="0"/>
              </a:rPr>
              <a:t>Спасибо за внимание!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latin typeface="Boyarsky" pitchFamily="33" charset="0"/>
              </a:rPr>
              <a:t>   Презентацию подготовила  музыкальный руководитель Розе А.Ф</a:t>
            </a:r>
            <a:endParaRPr lang="ru-RU" dirty="0">
              <a:latin typeface="Boyarsky" pitchFamily="33" charset="0"/>
            </a:endParaRPr>
          </a:p>
        </p:txBody>
      </p:sp>
      <p:pic>
        <p:nvPicPr>
          <p:cNvPr id="4" name="Рисунок 3" descr="1310639238_super-mp3-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1928802"/>
            <a:ext cx="5138751" cy="2114713"/>
          </a:xfrm>
          <a:prstGeom prst="rect">
            <a:avLst/>
          </a:prstGeom>
        </p:spPr>
      </p:pic>
      <p:pic>
        <p:nvPicPr>
          <p:cNvPr id="8" name="MS900074186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143900" y="41433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Музыкальный </a:t>
            </a:r>
            <a:r>
              <a:rPr lang="ru-RU" dirty="0"/>
              <a:t>уголок – это место, где дети познают музыку и её красоту. Творчески оформленный музыкальный уголок поможет не только окунуться в мир музыки и расширить представления о ней, но и разовьет воображение детей, активизирует эмоциональную сферу, мышление, речь. </a:t>
            </a:r>
          </a:p>
          <a:p>
            <a:endParaRPr lang="ru-RU" dirty="0"/>
          </a:p>
        </p:txBody>
      </p:sp>
      <p:pic>
        <p:nvPicPr>
          <p:cNvPr id="28673" name="Picture 1" descr="D:\временные файлы интернета\Временные файлы Интернета\Content.IE5\73G6J6MC\MP90043132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428604"/>
            <a:ext cx="2079492" cy="2118806"/>
          </a:xfrm>
          <a:prstGeom prst="rect">
            <a:avLst/>
          </a:prstGeom>
          <a:noFill/>
        </p:spPr>
      </p:pic>
      <p:pic>
        <p:nvPicPr>
          <p:cNvPr id="28674" name="Picture 2" descr="D:\временные файлы интернета\Временные файлы Интернета\Content.IE5\9J1KFMNY\MP900385298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3100387" cy="2214562"/>
          </a:xfrm>
          <a:prstGeom prst="rect">
            <a:avLst/>
          </a:prstGeom>
          <a:noFill/>
        </p:spPr>
      </p:pic>
      <p:pic>
        <p:nvPicPr>
          <p:cNvPr id="28675" name="Picture 3" descr="D:\временные файлы интернета\Временные файлы Интернета\Content.IE5\O5UNCNZ7\MP900385387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-142900"/>
            <a:ext cx="2071702" cy="29003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801a18d87f6199093d482b0b230532e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94218"/>
            <a:ext cx="5000628" cy="6663782"/>
          </a:xfrm>
        </p:spPr>
      </p:pic>
      <p:pic>
        <p:nvPicPr>
          <p:cNvPr id="5121" name="Picture 1" descr="D:\временные файлы интернета\Временные файлы Интернета\Content.IE5\N79H70GF\MP90038529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285992"/>
            <a:ext cx="755186" cy="1057260"/>
          </a:xfrm>
          <a:prstGeom prst="rect">
            <a:avLst/>
          </a:prstGeom>
          <a:noFill/>
        </p:spPr>
      </p:pic>
      <p:pic>
        <p:nvPicPr>
          <p:cNvPr id="5122" name="Picture 2" descr="D:\временные файлы интернета\Временные файлы Интернета\Content.IE5\73G6J6MC\MP90040906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4500570"/>
            <a:ext cx="1208849" cy="1817711"/>
          </a:xfrm>
          <a:prstGeom prst="rect">
            <a:avLst/>
          </a:prstGeom>
          <a:noFill/>
        </p:spPr>
      </p:pic>
      <p:pic>
        <p:nvPicPr>
          <p:cNvPr id="5123" name="Picture 3" descr="D:\временные файлы интернета\Временные файлы Интернета\Content.IE5\9J1KFMNY\MP900385375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1643050"/>
            <a:ext cx="1357306" cy="1900228"/>
          </a:xfrm>
          <a:prstGeom prst="rect">
            <a:avLst/>
          </a:prstGeom>
          <a:noFill/>
        </p:spPr>
      </p:pic>
      <p:pic>
        <p:nvPicPr>
          <p:cNvPr id="5124" name="Picture 4" descr="D:\временные файлы интернета\Временные файлы Интернета\Content.IE5\O5UNCNZ7\MP900385377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857628"/>
            <a:ext cx="1700202" cy="121443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Важно, чтобы музыкальный уголок находился в освещенном, легкодоступном для детей месте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кроме того, он должен быть по возможности изолирован, так как, с одной стороны, музыкальные занятия и игры детей требуют сосредоточения слухового внимания, а с другой стороны, «звучащая» деятельность не должна мешать другим занятиям дошкольников.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d756329737316231d39a1a03a2c1d10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При оформлении музыкального уголка нужно помнить о возрастных и индивидуальных возможностях детей. Так, для детей 3-5 лет оформление лучше строить на сюжетной основе, а для детей более старшего возраста – на дидактической.</a:t>
            </a:r>
          </a:p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/>
              <a:t>Музыкальная предметная среда должна быть соответствовать глазу, действиям руки, росту ребенка.</a:t>
            </a:r>
          </a:p>
          <a:p>
            <a:pPr lvl="0"/>
            <a:r>
              <a:rPr lang="ru-RU" dirty="0"/>
              <a:t>В музыкальном уголке должны стоять шкаф, полки для музыкальных пособий, пару столов, стулья для дидактических игр. Пособия развивающей среды должны быть эстетичны, привлекательны, просты в обращении, вызывать желание действовать с ними. 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859</Words>
  <Application>Microsoft Office PowerPoint</Application>
  <PresentationFormat>Экран (4:3)</PresentationFormat>
  <Paragraphs>80</Paragraphs>
  <Slides>32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Создание музыкальной предметно-развивающей среды в группе детского сада консультация для воспитателей  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В музыкальных уголках должны находиться :  </vt:lpstr>
      <vt:lpstr>Образные пособия</vt:lpstr>
      <vt:lpstr>2) Музыкально — дидактические игры: </vt:lpstr>
      <vt:lpstr>Слайд 22</vt:lpstr>
      <vt:lpstr> </vt:lpstr>
      <vt:lpstr> Неозвученные детские музыкальные игрушки  и инструменты</vt:lpstr>
      <vt:lpstr>Озвученные музыкальные инструменты и игрушки</vt:lpstr>
      <vt:lpstr>Технические средства </vt:lpstr>
      <vt:lpstr>Атрибуты к подвижным музыкальным играм и  для детского танцевального творчества</vt:lpstr>
      <vt:lpstr>Театры </vt:lpstr>
      <vt:lpstr>Слайд 29</vt:lpstr>
      <vt:lpstr>Слайд 30</vt:lpstr>
      <vt:lpstr>Слайд 31</vt:lpstr>
      <vt:lpstr>Слайд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музыкальной предметно-развивающей среды в группе детского сада консультация для воспитателей</dc:title>
  <dc:creator>ЁжикАпчхи</dc:creator>
  <cp:lastModifiedBy>ЁжикАпчхи</cp:lastModifiedBy>
  <cp:revision>36</cp:revision>
  <dcterms:created xsi:type="dcterms:W3CDTF">2013-09-23T14:55:26Z</dcterms:created>
  <dcterms:modified xsi:type="dcterms:W3CDTF">2013-09-23T22:19:17Z</dcterms:modified>
</cp:coreProperties>
</file>